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9" r:id="rId2"/>
  </p:sldIdLst>
  <p:sldSz cx="10688638" cy="7562850"/>
  <p:notesSz cx="6797675" cy="9874250"/>
  <p:defaultTextStyle>
    <a:defPPr>
      <a:defRPr lang="en-US"/>
    </a:defPPr>
    <a:lvl1pPr marL="0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BA07"/>
    <a:srgbClr val="FFD2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60" autoAdjust="0"/>
  </p:normalViewPr>
  <p:slideViewPr>
    <p:cSldViewPr>
      <p:cViewPr varScale="1">
        <p:scale>
          <a:sx n="99" d="100"/>
          <a:sy n="99" d="100"/>
        </p:scale>
        <p:origin x="1470" y="90"/>
      </p:cViewPr>
      <p:guideLst>
        <p:guide orient="horz" pos="2382"/>
        <p:guide pos="33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C9D3B6-A594-4368-B1EB-1C005A8C591A}" type="datetimeFigureOut">
              <a:rPr lang="de-DE" smtClean="0"/>
              <a:pPr/>
              <a:t>20.12.2021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84225" y="741363"/>
            <a:ext cx="52292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07A300-F02A-4D50-9C6E-6A645971FC1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7A300-F02A-4D50-9C6E-6A645971FC1B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5016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01649" y="2349388"/>
            <a:ext cx="9085343" cy="1621111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03297" y="4285616"/>
            <a:ext cx="7482047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8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6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811947" y="404404"/>
            <a:ext cx="1803708" cy="860274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00824" y="404404"/>
            <a:ext cx="5232980" cy="8602742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329" y="4859831"/>
            <a:ext cx="9085343" cy="1502067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4329" y="3205460"/>
            <a:ext cx="9085343" cy="1654372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7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5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2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0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876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65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2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0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00827" y="2352888"/>
            <a:ext cx="3518343" cy="6654258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097313" y="2352888"/>
            <a:ext cx="3518343" cy="6654258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433" y="302865"/>
            <a:ext cx="9619774" cy="1260475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433" y="1692889"/>
            <a:ext cx="4722671" cy="705516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754" indent="0">
              <a:buNone/>
              <a:defRPr sz="2200" b="1"/>
            </a:lvl2pPr>
            <a:lvl3pPr marL="995507" indent="0">
              <a:buNone/>
              <a:defRPr sz="2000" b="1"/>
            </a:lvl3pPr>
            <a:lvl4pPr marL="1493261" indent="0">
              <a:buNone/>
              <a:defRPr sz="1700" b="1"/>
            </a:lvl4pPr>
            <a:lvl5pPr marL="1991015" indent="0">
              <a:buNone/>
              <a:defRPr sz="1700" b="1"/>
            </a:lvl5pPr>
            <a:lvl6pPr marL="2488768" indent="0">
              <a:buNone/>
              <a:defRPr sz="1700" b="1"/>
            </a:lvl6pPr>
            <a:lvl7pPr marL="2986522" indent="0">
              <a:buNone/>
              <a:defRPr sz="1700" b="1"/>
            </a:lvl7pPr>
            <a:lvl8pPr marL="3484275" indent="0">
              <a:buNone/>
              <a:defRPr sz="1700" b="1"/>
            </a:lvl8pPr>
            <a:lvl9pPr marL="3982029" indent="0">
              <a:buNone/>
              <a:defRPr sz="17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433" y="2398404"/>
            <a:ext cx="4722671" cy="43573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29682" y="1692889"/>
            <a:ext cx="4724525" cy="705516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754" indent="0">
              <a:buNone/>
              <a:defRPr sz="2200" b="1"/>
            </a:lvl2pPr>
            <a:lvl3pPr marL="995507" indent="0">
              <a:buNone/>
              <a:defRPr sz="2000" b="1"/>
            </a:lvl3pPr>
            <a:lvl4pPr marL="1493261" indent="0">
              <a:buNone/>
              <a:defRPr sz="1700" b="1"/>
            </a:lvl4pPr>
            <a:lvl5pPr marL="1991015" indent="0">
              <a:buNone/>
              <a:defRPr sz="1700" b="1"/>
            </a:lvl5pPr>
            <a:lvl6pPr marL="2488768" indent="0">
              <a:buNone/>
              <a:defRPr sz="1700" b="1"/>
            </a:lvl6pPr>
            <a:lvl7pPr marL="2986522" indent="0">
              <a:buNone/>
              <a:defRPr sz="1700" b="1"/>
            </a:lvl7pPr>
            <a:lvl8pPr marL="3484275" indent="0">
              <a:buNone/>
              <a:defRPr sz="1700" b="1"/>
            </a:lvl8pPr>
            <a:lvl9pPr marL="3982029" indent="0">
              <a:buNone/>
              <a:defRPr sz="17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29682" y="2398404"/>
            <a:ext cx="4724525" cy="435739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434" y="301115"/>
            <a:ext cx="3516489" cy="128148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78960" y="301115"/>
            <a:ext cx="5975247" cy="6454683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434" y="1582597"/>
            <a:ext cx="3516489" cy="5173200"/>
          </a:xfrm>
        </p:spPr>
        <p:txBody>
          <a:bodyPr/>
          <a:lstStyle>
            <a:lvl1pPr marL="0" indent="0">
              <a:buNone/>
              <a:defRPr sz="1500"/>
            </a:lvl1pPr>
            <a:lvl2pPr marL="497754" indent="0">
              <a:buNone/>
              <a:defRPr sz="1300"/>
            </a:lvl2pPr>
            <a:lvl3pPr marL="995507" indent="0">
              <a:buNone/>
              <a:defRPr sz="1100"/>
            </a:lvl3pPr>
            <a:lvl4pPr marL="1493261" indent="0">
              <a:buNone/>
              <a:defRPr sz="1000"/>
            </a:lvl4pPr>
            <a:lvl5pPr marL="1991015" indent="0">
              <a:buNone/>
              <a:defRPr sz="1000"/>
            </a:lvl5pPr>
            <a:lvl6pPr marL="2488768" indent="0">
              <a:buNone/>
              <a:defRPr sz="1000"/>
            </a:lvl6pPr>
            <a:lvl7pPr marL="2986522" indent="0">
              <a:buNone/>
              <a:defRPr sz="1000"/>
            </a:lvl7pPr>
            <a:lvl8pPr marL="3484275" indent="0">
              <a:buNone/>
              <a:defRPr sz="1000"/>
            </a:lvl8pPr>
            <a:lvl9pPr marL="3982029" indent="0">
              <a:buNone/>
              <a:defRPr sz="10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048" y="5293996"/>
            <a:ext cx="6413183" cy="62498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95048" y="675755"/>
            <a:ext cx="6413183" cy="4537710"/>
          </a:xfrm>
        </p:spPr>
        <p:txBody>
          <a:bodyPr/>
          <a:lstStyle>
            <a:lvl1pPr marL="0" indent="0">
              <a:buNone/>
              <a:defRPr sz="3500"/>
            </a:lvl1pPr>
            <a:lvl2pPr marL="497754" indent="0">
              <a:buNone/>
              <a:defRPr sz="3000"/>
            </a:lvl2pPr>
            <a:lvl3pPr marL="995507" indent="0">
              <a:buNone/>
              <a:defRPr sz="2600"/>
            </a:lvl3pPr>
            <a:lvl4pPr marL="1493261" indent="0">
              <a:buNone/>
              <a:defRPr sz="2200"/>
            </a:lvl4pPr>
            <a:lvl5pPr marL="1991015" indent="0">
              <a:buNone/>
              <a:defRPr sz="2200"/>
            </a:lvl5pPr>
            <a:lvl6pPr marL="2488768" indent="0">
              <a:buNone/>
              <a:defRPr sz="2200"/>
            </a:lvl6pPr>
            <a:lvl7pPr marL="2986522" indent="0">
              <a:buNone/>
              <a:defRPr sz="2200"/>
            </a:lvl7pPr>
            <a:lvl8pPr marL="3484275" indent="0">
              <a:buNone/>
              <a:defRPr sz="2200"/>
            </a:lvl8pPr>
            <a:lvl9pPr marL="3982029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95048" y="5918983"/>
            <a:ext cx="6413183" cy="887583"/>
          </a:xfrm>
        </p:spPr>
        <p:txBody>
          <a:bodyPr/>
          <a:lstStyle>
            <a:lvl1pPr marL="0" indent="0">
              <a:buNone/>
              <a:defRPr sz="1500"/>
            </a:lvl1pPr>
            <a:lvl2pPr marL="497754" indent="0">
              <a:buNone/>
              <a:defRPr sz="1300"/>
            </a:lvl2pPr>
            <a:lvl3pPr marL="995507" indent="0">
              <a:buNone/>
              <a:defRPr sz="1100"/>
            </a:lvl3pPr>
            <a:lvl4pPr marL="1493261" indent="0">
              <a:buNone/>
              <a:defRPr sz="1000"/>
            </a:lvl4pPr>
            <a:lvl5pPr marL="1991015" indent="0">
              <a:buNone/>
              <a:defRPr sz="1000"/>
            </a:lvl5pPr>
            <a:lvl6pPr marL="2488768" indent="0">
              <a:buNone/>
              <a:defRPr sz="1000"/>
            </a:lvl6pPr>
            <a:lvl7pPr marL="2986522" indent="0">
              <a:buNone/>
              <a:defRPr sz="1000"/>
            </a:lvl7pPr>
            <a:lvl8pPr marL="3484275" indent="0">
              <a:buNone/>
              <a:defRPr sz="1000"/>
            </a:lvl8pPr>
            <a:lvl9pPr marL="3982029" indent="0">
              <a:buNone/>
              <a:defRPr sz="10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D4F76-CD48-4212-9E6B-DD9477B69DFD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34433" y="302865"/>
            <a:ext cx="9619774" cy="1260475"/>
          </a:xfrm>
          <a:prstGeom prst="rect">
            <a:avLst/>
          </a:prstGeom>
        </p:spPr>
        <p:txBody>
          <a:bodyPr vert="horz" lIns="99551" tIns="49775" rIns="99551" bIns="49775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433" y="1764667"/>
            <a:ext cx="9619774" cy="4991131"/>
          </a:xfrm>
          <a:prstGeom prst="rect">
            <a:avLst/>
          </a:prstGeom>
        </p:spPr>
        <p:txBody>
          <a:bodyPr vert="horz" lIns="99551" tIns="49775" rIns="99551" bIns="49775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534433" y="7009643"/>
            <a:ext cx="2494016" cy="402651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D4F76-CD48-4212-9E6B-DD9477B69DFD}" type="datetimeFigureOut">
              <a:rPr lang="en-US" smtClean="0"/>
              <a:pPr/>
              <a:t>12/20/2021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651952" y="7009643"/>
            <a:ext cx="3384736" cy="402651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660192" y="7009643"/>
            <a:ext cx="2494016" cy="402651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C9D59-F0AC-4548-8CFE-2F0142CDCAA9}" type="slidenum">
              <a:rPr lang="en-US" smtClean="0"/>
              <a:pPr/>
              <a:t>‹Nr.›</a:t>
            </a:fld>
            <a:endParaRPr lang="en-US"/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-3330" y="0"/>
            <a:ext cx="10687336" cy="7562851"/>
            <a:chOff x="-3330" y="0"/>
            <a:chExt cx="10687336" cy="7562851"/>
          </a:xfrm>
        </p:grpSpPr>
        <p:sp>
          <p:nvSpPr>
            <p:cNvPr id="8" name="Rechteck 7"/>
            <p:cNvSpPr/>
            <p:nvPr/>
          </p:nvSpPr>
          <p:spPr>
            <a:xfrm>
              <a:off x="-3329" y="123825"/>
              <a:ext cx="3277235" cy="12192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hteck 8"/>
            <p:cNvSpPr/>
            <p:nvPr/>
          </p:nvSpPr>
          <p:spPr>
            <a:xfrm>
              <a:off x="-3329" y="0"/>
              <a:ext cx="10424160" cy="3361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hteck 9"/>
            <p:cNvSpPr/>
            <p:nvPr/>
          </p:nvSpPr>
          <p:spPr>
            <a:xfrm>
              <a:off x="-3329" y="7226723"/>
              <a:ext cx="10424160" cy="3361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hteck 10"/>
            <p:cNvSpPr/>
            <p:nvPr/>
          </p:nvSpPr>
          <p:spPr>
            <a:xfrm rot="5400000">
              <a:off x="-3616691" y="3613362"/>
              <a:ext cx="7562850" cy="3361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hteck 11"/>
            <p:cNvSpPr/>
            <p:nvPr/>
          </p:nvSpPr>
          <p:spPr>
            <a:xfrm rot="5400000">
              <a:off x="6734518" y="3613362"/>
              <a:ext cx="7562850" cy="33612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hteck 12"/>
            <p:cNvSpPr/>
            <p:nvPr/>
          </p:nvSpPr>
          <p:spPr>
            <a:xfrm>
              <a:off x="-3329" y="6890597"/>
              <a:ext cx="1344507" cy="67225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2" descr="G:\ELU\#2 - BILDER -+- ARCHIV_DeWALT\03. LOGOS\01. DeWALT\DEWALT LOGO\DEWALT schwarz-weiss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4781" y="428625"/>
              <a:ext cx="2613538" cy="672253"/>
            </a:xfrm>
            <a:prstGeom prst="rect">
              <a:avLst/>
            </a:prstGeom>
            <a:noFill/>
          </p:spPr>
        </p:pic>
        <p:sp>
          <p:nvSpPr>
            <p:cNvPr id="15" name="Textfeld 14"/>
            <p:cNvSpPr txBox="1"/>
            <p:nvPr/>
          </p:nvSpPr>
          <p:spPr>
            <a:xfrm>
              <a:off x="92852" y="6962479"/>
              <a:ext cx="1428538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700" b="1" dirty="0" err="1">
                  <a:latin typeface="Arial Black" pitchFamily="34" charset="0"/>
                  <a:cs typeface="Arial" pitchFamily="34" charset="0"/>
                </a:rPr>
                <a:t>www</a:t>
              </a:r>
              <a:r>
                <a:rPr lang="de-DE" sz="700" b="1" dirty="0">
                  <a:latin typeface="Arial Black" pitchFamily="34" charset="0"/>
                  <a:cs typeface="Arial" pitchFamily="34" charset="0"/>
                </a:rPr>
                <a:t>.             .</a:t>
              </a:r>
              <a:r>
                <a:rPr lang="de-DE" sz="700" b="1" dirty="0" err="1">
                  <a:latin typeface="Arial Black" pitchFamily="34" charset="0"/>
                  <a:cs typeface="Arial" pitchFamily="34" charset="0"/>
                </a:rPr>
                <a:t>com</a:t>
              </a:r>
              <a:endParaRPr lang="en-US" sz="700" b="1" dirty="0">
                <a:latin typeface="Arial Black" pitchFamily="34" charset="0"/>
                <a:cs typeface="Arial" pitchFamily="34" charset="0"/>
              </a:endParaRPr>
            </a:p>
          </p:txBody>
        </p:sp>
        <p:pic>
          <p:nvPicPr>
            <p:cNvPr id="16" name="Picture 2" descr="G:\ELU\#2 - BILDER -+- ARCHIV_DeWALT\03. LOGOS\01. DeWALT\DEWALT LOGO\DEWALT schwarz-weiss.jpg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E"/>
                </a:clrFrom>
                <a:clrTo>
                  <a:srgbClr val="FF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7986" y="7007901"/>
              <a:ext cx="352933" cy="90782"/>
            </a:xfrm>
            <a:prstGeom prst="rect">
              <a:avLst/>
            </a:prstGeom>
            <a:noFill/>
          </p:spPr>
        </p:pic>
      </p:grpSp>
      <p:pic>
        <p:nvPicPr>
          <p:cNvPr id="17" name="Picture 2" descr="C:\Users\LXM1224\Desktop\Untitled-1.jpg"/>
          <p:cNvPicPr>
            <a:picLocks noChangeAspect="1" noChangeArrowheads="1"/>
          </p:cNvPicPr>
          <p:nvPr userDrawn="1"/>
        </p:nvPicPr>
        <p:blipFill>
          <a:blip r:embed="rId14" cstate="print"/>
          <a:srcRect t="17507" r="5901" b="21219"/>
          <a:stretch>
            <a:fillRect/>
          </a:stretch>
        </p:blipFill>
        <p:spPr bwMode="auto">
          <a:xfrm>
            <a:off x="1339198" y="6890400"/>
            <a:ext cx="2442856" cy="342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95507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15" indent="-373315" algn="l" defTabSz="99550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850" indent="-311096" algn="l" defTabSz="995507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384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138" indent="-248877" algn="l" defTabSz="995507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891" indent="-248877" algn="l" defTabSz="995507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7645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9955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995507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feld 85"/>
          <p:cNvSpPr txBox="1"/>
          <p:nvPr/>
        </p:nvSpPr>
        <p:spPr>
          <a:xfrm>
            <a:off x="3255387" y="516493"/>
            <a:ext cx="7041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800" dirty="0">
                <a:latin typeface="Arial Black" pitchFamily="34" charset="0"/>
                <a:cs typeface="Arial" pitchFamily="34" charset="0"/>
              </a:rPr>
              <a:t>DT 20502-QZ: 1/4“ Winkelbohrvorsatz (dreiteilig)</a:t>
            </a:r>
          </a:p>
        </p:txBody>
      </p:sp>
      <p:cxnSp>
        <p:nvCxnSpPr>
          <p:cNvPr id="35" name="Gerade Verbindung 34"/>
          <p:cNvCxnSpPr/>
          <p:nvPr/>
        </p:nvCxnSpPr>
        <p:spPr>
          <a:xfrm>
            <a:off x="543719" y="3606740"/>
            <a:ext cx="2779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35"/>
          <p:cNvCxnSpPr/>
          <p:nvPr/>
        </p:nvCxnSpPr>
        <p:spPr>
          <a:xfrm>
            <a:off x="1000919" y="4366340"/>
            <a:ext cx="2590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38"/>
          <p:cNvCxnSpPr/>
          <p:nvPr/>
        </p:nvCxnSpPr>
        <p:spPr>
          <a:xfrm>
            <a:off x="1739519" y="5586815"/>
            <a:ext cx="504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/>
        </p:nvCxnSpPr>
        <p:spPr>
          <a:xfrm>
            <a:off x="1534319" y="5720165"/>
            <a:ext cx="396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Grafik 57">
            <a:extLst>
              <a:ext uri="{FF2B5EF4-FFF2-40B4-BE49-F238E27FC236}">
                <a16:creationId xmlns:a16="http://schemas.microsoft.com/office/drawing/2014/main" id="{7AA1D902-2166-4149-8385-FD19CA3B02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959" y="6878992"/>
            <a:ext cx="2804160" cy="362606"/>
          </a:xfrm>
          <a:prstGeom prst="rect">
            <a:avLst/>
          </a:prstGeom>
        </p:spPr>
      </p:pic>
      <p:sp>
        <p:nvSpPr>
          <p:cNvPr id="41" name="Textplatzhalter 4">
            <a:extLst>
              <a:ext uri="{FF2B5EF4-FFF2-40B4-BE49-F238E27FC236}">
                <a16:creationId xmlns:a16="http://schemas.microsoft.com/office/drawing/2014/main" id="{34BA1A6A-DB5B-40A9-9666-565854AF8D44}"/>
              </a:ext>
            </a:extLst>
          </p:cNvPr>
          <p:cNvSpPr txBox="1">
            <a:spLocks/>
          </p:cNvSpPr>
          <p:nvPr/>
        </p:nvSpPr>
        <p:spPr>
          <a:xfrm>
            <a:off x="-92821" y="1488945"/>
            <a:ext cx="5437140" cy="4649993"/>
          </a:xfrm>
          <a:prstGeom prst="rect">
            <a:avLst/>
          </a:prstGeom>
        </p:spPr>
        <p:txBody>
          <a:bodyPr vert="horz" lIns="99551" tIns="49775" rIns="99551" bIns="49775" rtlCol="0">
            <a:normAutofit fontScale="25000" lnSpcReduction="20000"/>
          </a:bodyPr>
          <a:lstStyle>
            <a:lvl1pPr marL="0" indent="0" algn="ctr" defTabSz="995507" rtl="0" eaLnBrk="1" latinLnBrk="0" hangingPunct="1">
              <a:spcBef>
                <a:spcPct val="20000"/>
              </a:spcBef>
              <a:buFont typeface="Arial" pitchFamily="34" charset="0"/>
              <a:buNone/>
              <a:defRPr sz="3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7754" indent="0" algn="ctr" defTabSz="995507" rtl="0" eaLnBrk="1" latinLnBrk="0" hangingPunct="1">
              <a:spcBef>
                <a:spcPct val="20000"/>
              </a:spcBef>
              <a:buFont typeface="Arial" pitchFamily="34" charset="0"/>
              <a:buNone/>
              <a:defRPr sz="3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95507" indent="0" algn="ctr" defTabSz="995507" rtl="0" eaLnBrk="1" latinLnBrk="0" hangingPunct="1">
              <a:spcBef>
                <a:spcPct val="20000"/>
              </a:spcBef>
              <a:buFont typeface="Arial" pitchFamily="34" charset="0"/>
              <a:buNone/>
              <a:defRPr sz="2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93261" indent="0" algn="ctr" defTabSz="995507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91015" indent="0" algn="ctr" defTabSz="995507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88768" indent="0" algn="ctr" defTabSz="995507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86522" indent="0" algn="ctr" defTabSz="995507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84275" indent="0" algn="ctr" defTabSz="995507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982029" indent="0" algn="ctr" defTabSz="995507" rtl="0" eaLnBrk="1" latinLnBrk="0" hangingPunct="1">
              <a:spcBef>
                <a:spcPct val="20000"/>
              </a:spcBef>
              <a:buFont typeface="Arial" pitchFamily="34" charset="0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>
              <a:lnSpc>
                <a:spcPct val="120000"/>
              </a:lnSpc>
              <a:tabLst>
                <a:tab pos="179388" algn="l"/>
              </a:tabLst>
            </a:pPr>
            <a:r>
              <a:rPr lang="de-DE" sz="5600" b="1" dirty="0">
                <a:solidFill>
                  <a:schemeClr val="tx1"/>
                </a:solidFill>
              </a:rPr>
              <a:t>Innovativer, 3-teiliger Winkelbohrvorsatz </a:t>
            </a:r>
            <a:r>
              <a:rPr lang="de-DE" sz="5600" dirty="0">
                <a:solidFill>
                  <a:schemeClr val="tx1"/>
                </a:solidFill>
              </a:rPr>
              <a:t>– individuell kombinierbar für verschiedene Anwendungen</a:t>
            </a:r>
          </a:p>
          <a:p>
            <a:pPr lvl="1" algn="l">
              <a:lnSpc>
                <a:spcPct val="120000"/>
              </a:lnSpc>
              <a:tabLst>
                <a:tab pos="179388" algn="l"/>
              </a:tabLst>
            </a:pPr>
            <a:r>
              <a:rPr lang="de-DE" sz="5600" b="1" dirty="0">
                <a:solidFill>
                  <a:schemeClr val="tx1"/>
                </a:solidFill>
              </a:rPr>
              <a:t>Basiskopf (Nr. 1) in massive Metallbauweise </a:t>
            </a:r>
            <a:r>
              <a:rPr lang="de-DE" sz="5600" dirty="0">
                <a:solidFill>
                  <a:schemeClr val="tx1"/>
                </a:solidFill>
              </a:rPr>
              <a:t>– gewährleistet hohe Lebens-dauer selbst bei härtestem Einsatz</a:t>
            </a:r>
          </a:p>
          <a:p>
            <a:pPr lvl="1" algn="l">
              <a:lnSpc>
                <a:spcPct val="120000"/>
              </a:lnSpc>
              <a:tabLst>
                <a:tab pos="179388" algn="l"/>
              </a:tabLst>
            </a:pPr>
            <a:r>
              <a:rPr lang="de-DE" sz="5600" b="1" dirty="0">
                <a:solidFill>
                  <a:schemeClr val="tx1"/>
                </a:solidFill>
              </a:rPr>
              <a:t>Ultra-kompakter Basiskopf mit sehr geringen </a:t>
            </a:r>
            <a:r>
              <a:rPr lang="de-DE" sz="5600" b="1" dirty="0" err="1">
                <a:solidFill>
                  <a:schemeClr val="tx1"/>
                </a:solidFill>
              </a:rPr>
              <a:t>Eckmaßen</a:t>
            </a:r>
            <a:r>
              <a:rPr lang="de-DE" sz="5600" b="1" dirty="0">
                <a:solidFill>
                  <a:schemeClr val="tx1"/>
                </a:solidFill>
              </a:rPr>
              <a:t>               </a:t>
            </a:r>
            <a:r>
              <a:rPr lang="de-DE" sz="5600" dirty="0">
                <a:solidFill>
                  <a:schemeClr val="tx1"/>
                </a:solidFill>
              </a:rPr>
              <a:t>(Kopflänge: 65 mm / Kopftiefe: 38 mm) – für problemlosen Einsatz selbst bei eingeengten Platzverhältnissen</a:t>
            </a:r>
          </a:p>
          <a:p>
            <a:pPr lvl="1" algn="l">
              <a:lnSpc>
                <a:spcPct val="120000"/>
              </a:lnSpc>
              <a:tabLst>
                <a:tab pos="179388" algn="l"/>
              </a:tabLst>
            </a:pPr>
            <a:r>
              <a:rPr lang="de-DE" sz="5600" b="1" dirty="0">
                <a:solidFill>
                  <a:schemeClr val="tx1"/>
                </a:solidFill>
              </a:rPr>
              <a:t>Robuste Winkelkopfmechanik </a:t>
            </a:r>
            <a:r>
              <a:rPr lang="de-DE" sz="5600" dirty="0">
                <a:solidFill>
                  <a:schemeClr val="tx1"/>
                </a:solidFill>
              </a:rPr>
              <a:t>– einsetzbar mit Schlag-schraubern bis zu einem max. Drehmoment von 43 </a:t>
            </a:r>
            <a:r>
              <a:rPr lang="de-DE" sz="5600" dirty="0" err="1">
                <a:solidFill>
                  <a:schemeClr val="tx1"/>
                </a:solidFill>
              </a:rPr>
              <a:t>Nm</a:t>
            </a:r>
            <a:endParaRPr lang="de-DE" sz="5600" dirty="0">
              <a:solidFill>
                <a:schemeClr val="tx1"/>
              </a:solidFill>
            </a:endParaRPr>
          </a:p>
          <a:p>
            <a:pPr lvl="1" algn="l">
              <a:lnSpc>
                <a:spcPct val="120000"/>
              </a:lnSpc>
              <a:tabLst>
                <a:tab pos="179388" algn="l"/>
              </a:tabLst>
            </a:pPr>
            <a:r>
              <a:rPr lang="de-DE" sz="5600" b="1" dirty="0">
                <a:solidFill>
                  <a:schemeClr val="tx1"/>
                </a:solidFill>
              </a:rPr>
              <a:t>Magnetischer Bithalter mit ¼“ Innensechskant-Aufnahme </a:t>
            </a:r>
            <a:r>
              <a:rPr lang="de-DE" sz="5600" dirty="0">
                <a:solidFill>
                  <a:schemeClr val="tx1"/>
                </a:solidFill>
              </a:rPr>
              <a:t>–          für schnellen Wechsel und sicheren Sitz der </a:t>
            </a:r>
            <a:r>
              <a:rPr lang="de-DE" sz="5600" dirty="0" err="1">
                <a:solidFill>
                  <a:schemeClr val="tx1"/>
                </a:solidFill>
              </a:rPr>
              <a:t>Schrauberbits</a:t>
            </a:r>
            <a:r>
              <a:rPr lang="de-DE" sz="5600" dirty="0">
                <a:solidFill>
                  <a:schemeClr val="tx1"/>
                </a:solidFill>
              </a:rPr>
              <a:t> </a:t>
            </a:r>
          </a:p>
          <a:p>
            <a:pPr lvl="1" algn="l">
              <a:lnSpc>
                <a:spcPct val="120000"/>
              </a:lnSpc>
              <a:tabLst>
                <a:tab pos="179388" algn="l"/>
              </a:tabLst>
            </a:pPr>
            <a:r>
              <a:rPr lang="de-DE" sz="5600" b="1" dirty="0">
                <a:solidFill>
                  <a:schemeClr val="tx1"/>
                </a:solidFill>
              </a:rPr>
              <a:t>Gummierter und vibrationsdämpfender Handgriff (Nr. 2) </a:t>
            </a:r>
            <a:r>
              <a:rPr lang="de-DE" sz="5600" dirty="0">
                <a:solidFill>
                  <a:schemeClr val="tx1"/>
                </a:solidFill>
              </a:rPr>
              <a:t>–       für sichere Handhabung im harten Einsatz</a:t>
            </a:r>
          </a:p>
          <a:p>
            <a:pPr lvl="1" algn="l">
              <a:lnSpc>
                <a:spcPct val="120000"/>
              </a:lnSpc>
              <a:tabLst>
                <a:tab pos="179388" algn="l"/>
              </a:tabLst>
            </a:pPr>
            <a:r>
              <a:rPr lang="de-DE" sz="5600" b="1" dirty="0">
                <a:solidFill>
                  <a:schemeClr val="tx1"/>
                </a:solidFill>
              </a:rPr>
              <a:t>Flexible Verlängerung (Nr. 3) </a:t>
            </a:r>
            <a:r>
              <a:rPr lang="de-DE" sz="5600" dirty="0">
                <a:solidFill>
                  <a:schemeClr val="tx1"/>
                </a:solidFill>
              </a:rPr>
              <a:t>– für problemlosen Einsatz auch bei schwer zugänglichen Stellen durch hohe Knickfestigkeit bis 180°</a:t>
            </a:r>
          </a:p>
          <a:p>
            <a:pPr lvl="1" algn="l">
              <a:lnSpc>
                <a:spcPct val="120000"/>
              </a:lnSpc>
              <a:tabLst>
                <a:tab pos="179388" algn="l"/>
              </a:tabLst>
            </a:pPr>
            <a:r>
              <a:rPr lang="de-DE" sz="5600" b="1" dirty="0">
                <a:solidFill>
                  <a:schemeClr val="tx1"/>
                </a:solidFill>
              </a:rPr>
              <a:t>Robuster 1/4“ Sechskant-Schaft </a:t>
            </a:r>
            <a:r>
              <a:rPr lang="de-DE" sz="5600" dirty="0">
                <a:solidFill>
                  <a:schemeClr val="tx1"/>
                </a:solidFill>
              </a:rPr>
              <a:t>– gewährleistet bei allen Anwendungen einen festen und sicheren Sitz in den Schraubern</a:t>
            </a:r>
            <a:endParaRPr lang="de-DE" sz="1400" dirty="0">
              <a:solidFill>
                <a:schemeClr val="tx1"/>
              </a:solidFill>
            </a:endParaRPr>
          </a:p>
          <a:p>
            <a:pPr lvl="1" algn="l">
              <a:tabLst>
                <a:tab pos="179388" algn="l"/>
              </a:tabLst>
            </a:pPr>
            <a:endParaRPr lang="de-DE" sz="1400" dirty="0">
              <a:solidFill>
                <a:schemeClr val="tx1"/>
              </a:solidFill>
            </a:endParaRPr>
          </a:p>
          <a:p>
            <a:pPr lvl="1" algn="l">
              <a:tabLst>
                <a:tab pos="179388" algn="l"/>
              </a:tabLst>
            </a:pPr>
            <a:endParaRPr lang="de-DE" sz="1400" dirty="0">
              <a:solidFill>
                <a:schemeClr val="tx1"/>
              </a:solidFill>
            </a:endParaRPr>
          </a:p>
          <a:p>
            <a:pPr lvl="1" algn="l">
              <a:tabLst>
                <a:tab pos="179388" algn="l"/>
              </a:tabLst>
            </a:pPr>
            <a:r>
              <a:rPr lang="de-DE" sz="1400" dirty="0">
                <a:solidFill>
                  <a:schemeClr val="tx1"/>
                </a:solidFill>
              </a:rPr>
              <a:t>                                                                                            </a:t>
            </a:r>
          </a:p>
          <a:p>
            <a:pPr lvl="1" algn="l">
              <a:tabLst>
                <a:tab pos="179388" algn="l"/>
              </a:tabLst>
            </a:pPr>
            <a:endParaRPr lang="de-DE" sz="1400" dirty="0">
              <a:solidFill>
                <a:schemeClr val="tx1"/>
              </a:solidFill>
            </a:endParaRPr>
          </a:p>
          <a:p>
            <a:pPr algn="l"/>
            <a:endParaRPr lang="de-DE" dirty="0">
              <a:solidFill>
                <a:schemeClr val="tx1"/>
              </a:solidFill>
            </a:endParaRPr>
          </a:p>
          <a:p>
            <a:pPr algn="l"/>
            <a:endParaRPr lang="de-DE" dirty="0">
              <a:solidFill>
                <a:schemeClr val="tx1"/>
              </a:solidFill>
            </a:endParaRPr>
          </a:p>
        </p:txBody>
      </p:sp>
      <p:pic>
        <p:nvPicPr>
          <p:cNvPr id="42" name="Picture 48">
            <a:extLst>
              <a:ext uri="{FF2B5EF4-FFF2-40B4-BE49-F238E27FC236}">
                <a16:creationId xmlns:a16="http://schemas.microsoft.com/office/drawing/2014/main" id="{E6953A8A-8047-4D13-B367-2ECDCE9168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433" y="1372777"/>
            <a:ext cx="1060542" cy="598209"/>
          </a:xfrm>
          <a:prstGeom prst="rect">
            <a:avLst/>
          </a:prstGeom>
        </p:spPr>
      </p:pic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1AC72CE9-D4EE-457F-BF12-DDC21ED0DE18}"/>
              </a:ext>
            </a:extLst>
          </p:cNvPr>
          <p:cNvGrpSpPr/>
          <p:nvPr/>
        </p:nvGrpSpPr>
        <p:grpSpPr>
          <a:xfrm>
            <a:off x="8023291" y="3339076"/>
            <a:ext cx="1927797" cy="1292329"/>
            <a:chOff x="8811144" y="3255147"/>
            <a:chExt cx="1927797" cy="1292329"/>
          </a:xfrm>
        </p:grpSpPr>
        <p:pic>
          <p:nvPicPr>
            <p:cNvPr id="45" name="Picture 46">
              <a:extLst>
                <a:ext uri="{FF2B5EF4-FFF2-40B4-BE49-F238E27FC236}">
                  <a16:creationId xmlns:a16="http://schemas.microsoft.com/office/drawing/2014/main" id="{57BA0F36-137F-4E21-9C40-797821EE00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16"/>
            <a:stretch/>
          </p:blipFill>
          <p:spPr>
            <a:xfrm>
              <a:off x="8811144" y="3255147"/>
              <a:ext cx="1348192" cy="605469"/>
            </a:xfrm>
            <a:prstGeom prst="rect">
              <a:avLst/>
            </a:prstGeom>
          </p:spPr>
        </p:pic>
        <p:pic>
          <p:nvPicPr>
            <p:cNvPr id="46" name="Picture 1" descr="image001">
              <a:extLst>
                <a:ext uri="{FF2B5EF4-FFF2-40B4-BE49-F238E27FC236}">
                  <a16:creationId xmlns:a16="http://schemas.microsoft.com/office/drawing/2014/main" id="{731ECF40-9751-42FA-98CC-322D51EEA43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79" t="37792" r="16454"/>
            <a:stretch/>
          </p:blipFill>
          <p:spPr bwMode="auto">
            <a:xfrm rot="16920324">
              <a:off x="9592761" y="3401295"/>
              <a:ext cx="1145220" cy="11471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0" name="Gruppieren 49">
            <a:extLst>
              <a:ext uri="{FF2B5EF4-FFF2-40B4-BE49-F238E27FC236}">
                <a16:creationId xmlns:a16="http://schemas.microsoft.com/office/drawing/2014/main" id="{3174C621-9C85-4E44-851C-1A9B565BFBF9}"/>
              </a:ext>
            </a:extLst>
          </p:cNvPr>
          <p:cNvGrpSpPr/>
          <p:nvPr/>
        </p:nvGrpSpPr>
        <p:grpSpPr>
          <a:xfrm>
            <a:off x="6958290" y="2113927"/>
            <a:ext cx="1938775" cy="605469"/>
            <a:chOff x="8137145" y="1729680"/>
            <a:chExt cx="1938775" cy="605469"/>
          </a:xfrm>
        </p:grpSpPr>
        <p:pic>
          <p:nvPicPr>
            <p:cNvPr id="51" name="Picture 48">
              <a:extLst>
                <a:ext uri="{FF2B5EF4-FFF2-40B4-BE49-F238E27FC236}">
                  <a16:creationId xmlns:a16="http://schemas.microsoft.com/office/drawing/2014/main" id="{7B5E07B1-2720-4B8A-B8D5-6C5C147173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37145" y="1733423"/>
              <a:ext cx="1060542" cy="598209"/>
            </a:xfrm>
            <a:prstGeom prst="rect">
              <a:avLst/>
            </a:prstGeom>
          </p:spPr>
        </p:pic>
        <p:pic>
          <p:nvPicPr>
            <p:cNvPr id="52" name="Picture 46">
              <a:extLst>
                <a:ext uri="{FF2B5EF4-FFF2-40B4-BE49-F238E27FC236}">
                  <a16:creationId xmlns:a16="http://schemas.microsoft.com/office/drawing/2014/main" id="{C96B4685-86B7-4FB9-940C-F565A38C4C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16"/>
            <a:stretch/>
          </p:blipFill>
          <p:spPr>
            <a:xfrm>
              <a:off x="8727728" y="1729680"/>
              <a:ext cx="1348192" cy="605469"/>
            </a:xfrm>
            <a:prstGeom prst="rect">
              <a:avLst/>
            </a:prstGeom>
          </p:spPr>
        </p:pic>
      </p:grpSp>
      <p:pic>
        <p:nvPicPr>
          <p:cNvPr id="53" name="Picture 48">
            <a:extLst>
              <a:ext uri="{FF2B5EF4-FFF2-40B4-BE49-F238E27FC236}">
                <a16:creationId xmlns:a16="http://schemas.microsoft.com/office/drawing/2014/main" id="{82293530-BEE6-4539-83DA-74C759563A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433" y="3345306"/>
            <a:ext cx="1060542" cy="598209"/>
          </a:xfrm>
          <a:prstGeom prst="rect">
            <a:avLst/>
          </a:prstGeom>
        </p:spPr>
      </p:pic>
      <p:pic>
        <p:nvPicPr>
          <p:cNvPr id="54" name="Picture 46">
            <a:extLst>
              <a:ext uri="{FF2B5EF4-FFF2-40B4-BE49-F238E27FC236}">
                <a16:creationId xmlns:a16="http://schemas.microsoft.com/office/drawing/2014/main" id="{C63BED2C-151A-403F-9138-1B0ED29785F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6"/>
          <a:stretch/>
        </p:blipFill>
        <p:spPr>
          <a:xfrm>
            <a:off x="8024585" y="1349674"/>
            <a:ext cx="1348192" cy="605469"/>
          </a:xfrm>
          <a:prstGeom prst="rect">
            <a:avLst/>
          </a:prstGeom>
        </p:spPr>
      </p:pic>
      <p:sp>
        <p:nvSpPr>
          <p:cNvPr id="55" name="Additionszeichen 54">
            <a:extLst>
              <a:ext uri="{FF2B5EF4-FFF2-40B4-BE49-F238E27FC236}">
                <a16:creationId xmlns:a16="http://schemas.microsoft.com/office/drawing/2014/main" id="{413FC77E-5FF1-456B-A009-BEDDFEEC0331}"/>
              </a:ext>
            </a:extLst>
          </p:cNvPr>
          <p:cNvSpPr/>
          <p:nvPr/>
        </p:nvSpPr>
        <p:spPr>
          <a:xfrm>
            <a:off x="7098020" y="1300565"/>
            <a:ext cx="643808" cy="666008"/>
          </a:xfrm>
          <a:prstGeom prst="math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Gleich 55">
            <a:extLst>
              <a:ext uri="{FF2B5EF4-FFF2-40B4-BE49-F238E27FC236}">
                <a16:creationId xmlns:a16="http://schemas.microsoft.com/office/drawing/2014/main" id="{3B7AC4BB-65A0-4320-8A1E-800630086A34}"/>
              </a:ext>
            </a:extLst>
          </p:cNvPr>
          <p:cNvSpPr/>
          <p:nvPr/>
        </p:nvSpPr>
        <p:spPr>
          <a:xfrm>
            <a:off x="6022550" y="2123679"/>
            <a:ext cx="695731" cy="611468"/>
          </a:xfrm>
          <a:prstGeom prst="mathEqua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7" name="Additionszeichen 56">
            <a:extLst>
              <a:ext uri="{FF2B5EF4-FFF2-40B4-BE49-F238E27FC236}">
                <a16:creationId xmlns:a16="http://schemas.microsoft.com/office/drawing/2014/main" id="{E6B713D9-A5AE-4BEE-B647-EC04FE8D92AF}"/>
              </a:ext>
            </a:extLst>
          </p:cNvPr>
          <p:cNvSpPr/>
          <p:nvPr/>
        </p:nvSpPr>
        <p:spPr>
          <a:xfrm>
            <a:off x="7121516" y="3277637"/>
            <a:ext cx="643808" cy="666008"/>
          </a:xfrm>
          <a:prstGeom prst="mathPl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0ADBD6C2-F751-412C-B5F7-99A91DA51B31}"/>
              </a:ext>
            </a:extLst>
          </p:cNvPr>
          <p:cNvGrpSpPr/>
          <p:nvPr/>
        </p:nvGrpSpPr>
        <p:grpSpPr>
          <a:xfrm>
            <a:off x="6953780" y="4089296"/>
            <a:ext cx="2521754" cy="1292329"/>
            <a:chOff x="8832288" y="4242558"/>
            <a:chExt cx="2521754" cy="1292329"/>
          </a:xfrm>
        </p:grpSpPr>
        <p:pic>
          <p:nvPicPr>
            <p:cNvPr id="64" name="Picture 48">
              <a:extLst>
                <a:ext uri="{FF2B5EF4-FFF2-40B4-BE49-F238E27FC236}">
                  <a16:creationId xmlns:a16="http://schemas.microsoft.com/office/drawing/2014/main" id="{459A610D-013B-4B2C-9F37-5D83570A1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2288" y="4242558"/>
              <a:ext cx="1060542" cy="598209"/>
            </a:xfrm>
            <a:prstGeom prst="rect">
              <a:avLst/>
            </a:prstGeom>
          </p:spPr>
        </p:pic>
        <p:grpSp>
          <p:nvGrpSpPr>
            <p:cNvPr id="65" name="Gruppieren 64">
              <a:extLst>
                <a:ext uri="{FF2B5EF4-FFF2-40B4-BE49-F238E27FC236}">
                  <a16:creationId xmlns:a16="http://schemas.microsoft.com/office/drawing/2014/main" id="{D3D886D5-B00C-4766-825C-7C2679868297}"/>
                </a:ext>
              </a:extLst>
            </p:cNvPr>
            <p:cNvGrpSpPr/>
            <p:nvPr/>
          </p:nvGrpSpPr>
          <p:grpSpPr>
            <a:xfrm>
              <a:off x="9426245" y="4242558"/>
              <a:ext cx="1927797" cy="1292329"/>
              <a:chOff x="8811144" y="3255147"/>
              <a:chExt cx="1927797" cy="1292329"/>
            </a:xfrm>
          </p:grpSpPr>
          <p:pic>
            <p:nvPicPr>
              <p:cNvPr id="66" name="Picture 46">
                <a:extLst>
                  <a:ext uri="{FF2B5EF4-FFF2-40B4-BE49-F238E27FC236}">
                    <a16:creationId xmlns:a16="http://schemas.microsoft.com/office/drawing/2014/main" id="{08DDC174-9D48-483D-AECD-F4B2963D0B7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716"/>
              <a:stretch/>
            </p:blipFill>
            <p:spPr>
              <a:xfrm>
                <a:off x="8811144" y="3255147"/>
                <a:ext cx="1348192" cy="605469"/>
              </a:xfrm>
              <a:prstGeom prst="rect">
                <a:avLst/>
              </a:prstGeom>
            </p:spPr>
          </p:pic>
          <p:pic>
            <p:nvPicPr>
              <p:cNvPr id="68" name="Picture 1" descr="image001">
                <a:extLst>
                  <a:ext uri="{FF2B5EF4-FFF2-40B4-BE49-F238E27FC236}">
                    <a16:creationId xmlns:a16="http://schemas.microsoft.com/office/drawing/2014/main" id="{DFF3E500-5EED-487D-9A30-2A039BAAD51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79" t="37792" r="16454"/>
              <a:stretch/>
            </p:blipFill>
            <p:spPr bwMode="auto">
              <a:xfrm rot="16920324">
                <a:off x="9592761" y="3401295"/>
                <a:ext cx="1145220" cy="11471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69" name="Gleich 68">
            <a:extLst>
              <a:ext uri="{FF2B5EF4-FFF2-40B4-BE49-F238E27FC236}">
                <a16:creationId xmlns:a16="http://schemas.microsoft.com/office/drawing/2014/main" id="{CF8B3933-F55E-4026-8A81-F318CDAE25FB}"/>
              </a:ext>
            </a:extLst>
          </p:cNvPr>
          <p:cNvSpPr/>
          <p:nvPr/>
        </p:nvSpPr>
        <p:spPr>
          <a:xfrm>
            <a:off x="6025512" y="4117139"/>
            <a:ext cx="695731" cy="611468"/>
          </a:xfrm>
          <a:prstGeom prst="mathEqua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75" name="Gruppieren 74">
            <a:extLst>
              <a:ext uri="{FF2B5EF4-FFF2-40B4-BE49-F238E27FC236}">
                <a16:creationId xmlns:a16="http://schemas.microsoft.com/office/drawing/2014/main" id="{90DCF97B-F1D7-413A-8EFF-A28FBF08B5C4}"/>
              </a:ext>
            </a:extLst>
          </p:cNvPr>
          <p:cNvGrpSpPr/>
          <p:nvPr/>
        </p:nvGrpSpPr>
        <p:grpSpPr>
          <a:xfrm>
            <a:off x="9350464" y="3835372"/>
            <a:ext cx="303728" cy="350797"/>
            <a:chOff x="11457569" y="3670586"/>
            <a:chExt cx="303728" cy="350797"/>
          </a:xfrm>
        </p:grpSpPr>
        <p:sp>
          <p:nvSpPr>
            <p:cNvPr id="76" name="Ellipse 75">
              <a:extLst>
                <a:ext uri="{FF2B5EF4-FFF2-40B4-BE49-F238E27FC236}">
                  <a16:creationId xmlns:a16="http://schemas.microsoft.com/office/drawing/2014/main" id="{9C59EEE1-970B-4CE9-A3DB-F3BB982B3329}"/>
                </a:ext>
              </a:extLst>
            </p:cNvPr>
            <p:cNvSpPr/>
            <p:nvPr/>
          </p:nvSpPr>
          <p:spPr>
            <a:xfrm>
              <a:off x="11473297" y="3670586"/>
              <a:ext cx="288000" cy="28800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7" name="Textfeld 76">
              <a:extLst>
                <a:ext uri="{FF2B5EF4-FFF2-40B4-BE49-F238E27FC236}">
                  <a16:creationId xmlns:a16="http://schemas.microsoft.com/office/drawing/2014/main" id="{7100EFF5-1DCD-44C7-B61E-6A4C36EBE9E5}"/>
                </a:ext>
              </a:extLst>
            </p:cNvPr>
            <p:cNvSpPr txBox="1"/>
            <p:nvPr/>
          </p:nvSpPr>
          <p:spPr>
            <a:xfrm>
              <a:off x="11457569" y="3675791"/>
              <a:ext cx="288000" cy="345592"/>
            </a:xfrm>
            <a:prstGeom prst="rect">
              <a:avLst/>
            </a:prstGeom>
          </p:spPr>
          <p:txBody>
            <a:bodyPr wrap="none" rtlCol="0" anchor="b">
              <a:noAutofit/>
            </a:bodyPr>
            <a:lstStyle/>
            <a:p>
              <a:pPr algn="l"/>
              <a:r>
                <a:rPr lang="de-DE" sz="2000" b="1" cap="all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3</a:t>
              </a:r>
              <a:endParaRPr lang="de-DE" sz="2000" b="1" kern="1200" cap="all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endParaRPr>
            </a:p>
          </p:txBody>
        </p:sp>
      </p:grpSp>
      <p:grpSp>
        <p:nvGrpSpPr>
          <p:cNvPr id="78" name="Gruppieren 77">
            <a:extLst>
              <a:ext uri="{FF2B5EF4-FFF2-40B4-BE49-F238E27FC236}">
                <a16:creationId xmlns:a16="http://schemas.microsoft.com/office/drawing/2014/main" id="{701982D7-A5C7-4051-8454-F70300AA211A}"/>
              </a:ext>
            </a:extLst>
          </p:cNvPr>
          <p:cNvGrpSpPr/>
          <p:nvPr/>
        </p:nvGrpSpPr>
        <p:grpSpPr>
          <a:xfrm>
            <a:off x="9350464" y="1483339"/>
            <a:ext cx="309019" cy="345592"/>
            <a:chOff x="11457569" y="1096602"/>
            <a:chExt cx="309019" cy="345592"/>
          </a:xfrm>
        </p:grpSpPr>
        <p:sp>
          <p:nvSpPr>
            <p:cNvPr id="79" name="Ellipse 78">
              <a:extLst>
                <a:ext uri="{FF2B5EF4-FFF2-40B4-BE49-F238E27FC236}">
                  <a16:creationId xmlns:a16="http://schemas.microsoft.com/office/drawing/2014/main" id="{B87FC412-8065-4685-AA48-BD1D1D6C958D}"/>
                </a:ext>
              </a:extLst>
            </p:cNvPr>
            <p:cNvSpPr/>
            <p:nvPr/>
          </p:nvSpPr>
          <p:spPr>
            <a:xfrm>
              <a:off x="11478588" y="1102832"/>
              <a:ext cx="288000" cy="28800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0" name="Textfeld 79">
              <a:extLst>
                <a:ext uri="{FF2B5EF4-FFF2-40B4-BE49-F238E27FC236}">
                  <a16:creationId xmlns:a16="http://schemas.microsoft.com/office/drawing/2014/main" id="{6DA98DF7-A7D7-4039-A821-A59E848B5AC1}"/>
                </a:ext>
              </a:extLst>
            </p:cNvPr>
            <p:cNvSpPr txBox="1"/>
            <p:nvPr/>
          </p:nvSpPr>
          <p:spPr>
            <a:xfrm>
              <a:off x="11457569" y="1096602"/>
              <a:ext cx="288000" cy="345592"/>
            </a:xfrm>
            <a:prstGeom prst="rect">
              <a:avLst/>
            </a:prstGeom>
          </p:spPr>
          <p:txBody>
            <a:bodyPr wrap="none" rtlCol="0" anchor="b">
              <a:noAutofit/>
            </a:bodyPr>
            <a:lstStyle/>
            <a:p>
              <a:pPr algn="l"/>
              <a:r>
                <a:rPr lang="de-DE" sz="2000" b="1" cap="all" dirty="0"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2</a:t>
              </a:r>
              <a:endParaRPr lang="de-DE" sz="2000" b="1" kern="1200" cap="all" baseline="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endParaRPr>
            </a:p>
          </p:txBody>
        </p:sp>
      </p:grpSp>
      <p:grpSp>
        <p:nvGrpSpPr>
          <p:cNvPr id="81" name="Gruppieren 80">
            <a:extLst>
              <a:ext uri="{FF2B5EF4-FFF2-40B4-BE49-F238E27FC236}">
                <a16:creationId xmlns:a16="http://schemas.microsoft.com/office/drawing/2014/main" id="{AA00074D-E095-414A-B723-7E5D44E04EB0}"/>
              </a:ext>
            </a:extLst>
          </p:cNvPr>
          <p:cNvGrpSpPr/>
          <p:nvPr/>
        </p:nvGrpSpPr>
        <p:grpSpPr>
          <a:xfrm>
            <a:off x="5496719" y="1501175"/>
            <a:ext cx="306756" cy="352208"/>
            <a:chOff x="7603824" y="1164133"/>
            <a:chExt cx="306756" cy="352208"/>
          </a:xfrm>
        </p:grpSpPr>
        <p:sp>
          <p:nvSpPr>
            <p:cNvPr id="82" name="Ellipse 81">
              <a:extLst>
                <a:ext uri="{FF2B5EF4-FFF2-40B4-BE49-F238E27FC236}">
                  <a16:creationId xmlns:a16="http://schemas.microsoft.com/office/drawing/2014/main" id="{1A29151A-BF82-45C2-AA37-4A8648CC6458}"/>
                </a:ext>
              </a:extLst>
            </p:cNvPr>
            <p:cNvSpPr/>
            <p:nvPr/>
          </p:nvSpPr>
          <p:spPr>
            <a:xfrm>
              <a:off x="7622580" y="1164133"/>
              <a:ext cx="288000" cy="288000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3" name="Textfeld 82">
              <a:extLst>
                <a:ext uri="{FF2B5EF4-FFF2-40B4-BE49-F238E27FC236}">
                  <a16:creationId xmlns:a16="http://schemas.microsoft.com/office/drawing/2014/main" id="{9DFB717D-9BD4-452E-ADDB-8C8D2496CE0C}"/>
                </a:ext>
              </a:extLst>
            </p:cNvPr>
            <p:cNvSpPr txBox="1"/>
            <p:nvPr/>
          </p:nvSpPr>
          <p:spPr>
            <a:xfrm>
              <a:off x="7603824" y="1170749"/>
              <a:ext cx="288000" cy="345592"/>
            </a:xfrm>
            <a:prstGeom prst="rect">
              <a:avLst/>
            </a:prstGeom>
          </p:spPr>
          <p:txBody>
            <a:bodyPr wrap="none" rtlCol="0" anchor="b">
              <a:noAutofit/>
            </a:bodyPr>
            <a:lstStyle/>
            <a:p>
              <a:pPr algn="l"/>
              <a:r>
                <a:rPr lang="de-DE" sz="2000" b="1" kern="1200" cap="all" baseline="0" dirty="0">
                  <a:solidFill>
                    <a:schemeClr val="tx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rPr>
                <a:t>1</a:t>
              </a:r>
            </a:p>
          </p:txBody>
        </p:sp>
      </p:grpSp>
      <p:cxnSp>
        <p:nvCxnSpPr>
          <p:cNvPr id="84" name="Gerader Verbinder 83">
            <a:extLst>
              <a:ext uri="{FF2B5EF4-FFF2-40B4-BE49-F238E27FC236}">
                <a16:creationId xmlns:a16="http://schemas.microsoft.com/office/drawing/2014/main" id="{611353F6-AEC5-424C-90F5-A42899DC3267}"/>
              </a:ext>
            </a:extLst>
          </p:cNvPr>
          <p:cNvCxnSpPr/>
          <p:nvPr/>
        </p:nvCxnSpPr>
        <p:spPr>
          <a:xfrm>
            <a:off x="6659208" y="3023737"/>
            <a:ext cx="2124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8EA85217-A0A1-43BB-8DDC-7AB1FBE8E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090161"/>
              </p:ext>
            </p:extLst>
          </p:nvPr>
        </p:nvGraphicFramePr>
        <p:xfrm>
          <a:off x="478588" y="5574665"/>
          <a:ext cx="6084931" cy="1102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1931">
                  <a:extLst>
                    <a:ext uri="{9D8B030D-6E8A-4147-A177-3AD203B41FA5}">
                      <a16:colId xmlns:a16="http://schemas.microsoft.com/office/drawing/2014/main" val="105978903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538020433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92107908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8010549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Artikel-Nr.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Beschreibung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Lieferumfang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EAN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845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DT20502-QZ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¼“ Winkelbohr-vorsatz (dreiteilig)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Basiskopf, zusätzlicher Handgriff, flexible Verlängerung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/>
                        <a:t>5054905283537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6948559"/>
                  </a:ext>
                </a:extLst>
              </a:tr>
            </a:tbl>
          </a:graphicData>
        </a:graphic>
      </p:graphicFrame>
      <p:pic>
        <p:nvPicPr>
          <p:cNvPr id="85" name="Picture 38">
            <a:extLst>
              <a:ext uri="{FF2B5EF4-FFF2-40B4-BE49-F238E27FC236}">
                <a16:creationId xmlns:a16="http://schemas.microsoft.com/office/drawing/2014/main" id="{F4F8A7B0-1451-4E99-B9B7-7D387861664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943" y="6835479"/>
            <a:ext cx="1611793" cy="59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50530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</Words>
  <Application>Microsoft Office PowerPoint</Application>
  <PresentationFormat>Benutzerdefiniert</PresentationFormat>
  <Paragraphs>25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Arial Black</vt:lpstr>
      <vt:lpstr>Calibri</vt:lpstr>
      <vt:lpstr>Larissa-Design</vt:lpstr>
      <vt:lpstr>PowerPoint-Präsentation</vt:lpstr>
    </vt:vector>
  </TitlesOfParts>
  <Company>Stanley Black &amp; Decker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jxv0117</dc:creator>
  <cp:lastModifiedBy>Lentchat, Celine</cp:lastModifiedBy>
  <cp:revision>515</cp:revision>
  <dcterms:created xsi:type="dcterms:W3CDTF">2014-06-03T11:54:52Z</dcterms:created>
  <dcterms:modified xsi:type="dcterms:W3CDTF">2021-12-20T11:05:13Z</dcterms:modified>
</cp:coreProperties>
</file>