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0688638" cy="7562850"/>
  <p:notesSz cx="6797675" cy="9926638"/>
  <p:defaultTextStyle>
    <a:defPPr>
      <a:defRPr lang="en-US"/>
    </a:defPPr>
    <a:lvl1pPr marL="0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A07"/>
    <a:srgbClr val="FFD2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0" autoAdjust="0"/>
  </p:normalViewPr>
  <p:slideViewPr>
    <p:cSldViewPr>
      <p:cViewPr varScale="1">
        <p:scale>
          <a:sx n="75" d="100"/>
          <a:sy n="75" d="100"/>
        </p:scale>
        <p:origin x="1306" y="53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9D3B6-A594-4368-B1EB-1C005A8C591A}" type="datetimeFigureOut">
              <a:rPr lang="de-DE" smtClean="0"/>
              <a:pPr/>
              <a:t>17.12.2021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951"/>
            <a:ext cx="5438775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7A300-F02A-4D50-9C6E-6A645971FC1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07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7A300-F02A-4D50-9C6E-6A645971FC1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44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49" y="2349388"/>
            <a:ext cx="9085343" cy="162111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297" y="4285616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811947" y="404404"/>
            <a:ext cx="1803708" cy="860274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824" y="404404"/>
            <a:ext cx="5232980" cy="8602742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329" y="4859831"/>
            <a:ext cx="9085343" cy="1502067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329" y="3205460"/>
            <a:ext cx="9085343" cy="165437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0827" y="2352888"/>
            <a:ext cx="3518343" cy="665425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97313" y="2352888"/>
            <a:ext cx="3518343" cy="665425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433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433" y="1692889"/>
            <a:ext cx="4722671" cy="70551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433" y="2398404"/>
            <a:ext cx="4722671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29682" y="1692889"/>
            <a:ext cx="4724525" cy="70551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29682" y="2398404"/>
            <a:ext cx="4724525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434" y="301115"/>
            <a:ext cx="3516489" cy="128148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78960" y="301115"/>
            <a:ext cx="5975247" cy="645468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434" y="1582597"/>
            <a:ext cx="3516489" cy="5173200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048" y="5293996"/>
            <a:ext cx="6413183" cy="6249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048" y="5918983"/>
            <a:ext cx="6413183" cy="887583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433" y="302865"/>
            <a:ext cx="9619774" cy="1260475"/>
          </a:xfrm>
          <a:prstGeom prst="rect">
            <a:avLst/>
          </a:prstGeom>
        </p:spPr>
        <p:txBody>
          <a:bodyPr vert="horz" lIns="99551" tIns="49775" rIns="99551" bIns="49775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433" y="1764667"/>
            <a:ext cx="9619774" cy="4991131"/>
          </a:xfrm>
          <a:prstGeom prst="rect">
            <a:avLst/>
          </a:prstGeom>
        </p:spPr>
        <p:txBody>
          <a:bodyPr vert="horz" lIns="99551" tIns="49775" rIns="99551" bIns="49775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433" y="7009643"/>
            <a:ext cx="249401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1952" y="7009643"/>
            <a:ext cx="338473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0192" y="7009643"/>
            <a:ext cx="249401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-3330" y="0"/>
            <a:ext cx="10687336" cy="7562851"/>
            <a:chOff x="-3330" y="0"/>
            <a:chExt cx="10687336" cy="7562851"/>
          </a:xfrm>
        </p:grpSpPr>
        <p:sp>
          <p:nvSpPr>
            <p:cNvPr id="8" name="Rechteck 7"/>
            <p:cNvSpPr/>
            <p:nvPr/>
          </p:nvSpPr>
          <p:spPr>
            <a:xfrm>
              <a:off x="-3329" y="123825"/>
              <a:ext cx="3277235" cy="1219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/>
            <p:cNvSpPr/>
            <p:nvPr/>
          </p:nvSpPr>
          <p:spPr>
            <a:xfrm>
              <a:off x="-3329" y="0"/>
              <a:ext cx="1042416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hteck 9"/>
            <p:cNvSpPr/>
            <p:nvPr/>
          </p:nvSpPr>
          <p:spPr>
            <a:xfrm>
              <a:off x="-3329" y="7226723"/>
              <a:ext cx="1042416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hteck 10"/>
            <p:cNvSpPr/>
            <p:nvPr/>
          </p:nvSpPr>
          <p:spPr>
            <a:xfrm rot="5400000">
              <a:off x="-3616691" y="3613362"/>
              <a:ext cx="756285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eck 11"/>
            <p:cNvSpPr/>
            <p:nvPr/>
          </p:nvSpPr>
          <p:spPr>
            <a:xfrm rot="5400000">
              <a:off x="6734518" y="3613362"/>
              <a:ext cx="756285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-3329" y="6890597"/>
              <a:ext cx="1344507" cy="67225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 descr="G:\ELU\#2 - BILDER -+- ARCHIV_DeWALT\03. LOGOS\01. DeWALT\DEWALT LOGO\DEWALT schwarz-weiss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4781" y="428625"/>
              <a:ext cx="2613538" cy="672253"/>
            </a:xfrm>
            <a:prstGeom prst="rect">
              <a:avLst/>
            </a:prstGeom>
            <a:noFill/>
          </p:spPr>
        </p:pic>
        <p:sp>
          <p:nvSpPr>
            <p:cNvPr id="15" name="Textfeld 14"/>
            <p:cNvSpPr txBox="1"/>
            <p:nvPr/>
          </p:nvSpPr>
          <p:spPr>
            <a:xfrm>
              <a:off x="92852" y="6962479"/>
              <a:ext cx="142853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700" b="1" dirty="0" err="1">
                  <a:latin typeface="Arial Black" pitchFamily="34" charset="0"/>
                  <a:cs typeface="Arial" pitchFamily="34" charset="0"/>
                </a:rPr>
                <a:t>www</a:t>
              </a:r>
              <a:r>
                <a:rPr lang="de-DE" sz="700" b="1" dirty="0">
                  <a:latin typeface="Arial Black" pitchFamily="34" charset="0"/>
                  <a:cs typeface="Arial" pitchFamily="34" charset="0"/>
                </a:rPr>
                <a:t>.             .</a:t>
              </a:r>
              <a:r>
                <a:rPr lang="de-DE" sz="700" b="1" dirty="0" err="1">
                  <a:latin typeface="Arial Black" pitchFamily="34" charset="0"/>
                  <a:cs typeface="Arial" pitchFamily="34" charset="0"/>
                </a:rPr>
                <a:t>com</a:t>
              </a:r>
              <a:endParaRPr lang="en-US" sz="700" b="1" dirty="0">
                <a:latin typeface="Arial Black" pitchFamily="34" charset="0"/>
                <a:cs typeface="Arial" pitchFamily="34" charset="0"/>
              </a:endParaRPr>
            </a:p>
          </p:txBody>
        </p:sp>
        <p:pic>
          <p:nvPicPr>
            <p:cNvPr id="16" name="Picture 2" descr="G:\ELU\#2 - BILDER -+- ARCHIV_DeWALT\03. LOGOS\01. DeWALT\DEWALT LOGO\DEWALT schwarz-weiss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7986" y="7007901"/>
              <a:ext cx="352933" cy="90782"/>
            </a:xfrm>
            <a:prstGeom prst="rect">
              <a:avLst/>
            </a:prstGeom>
            <a:noFill/>
          </p:spPr>
        </p:pic>
      </p:grpSp>
      <p:pic>
        <p:nvPicPr>
          <p:cNvPr id="17" name="Picture 2" descr="C:\Users\LXM1224\Desktop\Untitled-1.jpg"/>
          <p:cNvPicPr>
            <a:picLocks noChangeAspect="1" noChangeArrowheads="1"/>
          </p:cNvPicPr>
          <p:nvPr userDrawn="1"/>
        </p:nvPicPr>
        <p:blipFill>
          <a:blip r:embed="rId14" cstate="print"/>
          <a:srcRect t="17507" r="5901" b="21219"/>
          <a:stretch>
            <a:fillRect/>
          </a:stretch>
        </p:blipFill>
        <p:spPr bwMode="auto">
          <a:xfrm>
            <a:off x="1339198" y="6890400"/>
            <a:ext cx="2442856" cy="342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507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99550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9955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feld 85"/>
          <p:cNvSpPr txBox="1"/>
          <p:nvPr/>
        </p:nvSpPr>
        <p:spPr>
          <a:xfrm>
            <a:off x="3255387" y="336659"/>
            <a:ext cx="7041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latin typeface="Arial Black" pitchFamily="34" charset="0"/>
                <a:cs typeface="Arial" pitchFamily="34" charset="0"/>
              </a:rPr>
              <a:t>29-tlg. EXTREME FLEXTORQ</a:t>
            </a:r>
            <a:r>
              <a:rPr lang="de-DE" baseline="30000" dirty="0">
                <a:latin typeface="Arial Black" pitchFamily="34" charset="0"/>
                <a:cs typeface="Arial" pitchFamily="34" charset="0"/>
              </a:rPr>
              <a:t>TM</a:t>
            </a:r>
            <a:r>
              <a:rPr lang="de-DE" dirty="0">
                <a:latin typeface="Arial Black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 Black" pitchFamily="34" charset="0"/>
                <a:cs typeface="Arial" pitchFamily="34" charset="0"/>
              </a:rPr>
              <a:t>Schrauberbit</a:t>
            </a:r>
            <a:r>
              <a:rPr lang="de-DE" dirty="0">
                <a:latin typeface="Arial Black" pitchFamily="34" charset="0"/>
                <a:cs typeface="Arial" pitchFamily="34" charset="0"/>
              </a:rPr>
              <a:t>-Set DT70734T-QZ 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391319" y="1343025"/>
            <a:ext cx="213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>
                <a:latin typeface="Arial" pitchFamily="34" charset="0"/>
                <a:cs typeface="Arial" pitchFamily="34" charset="0"/>
              </a:rPr>
              <a:t>Produktvorteile</a:t>
            </a:r>
          </a:p>
        </p:txBody>
      </p:sp>
      <p:graphicFrame>
        <p:nvGraphicFramePr>
          <p:cNvPr id="28" name="Tabel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389815"/>
              </p:ext>
            </p:extLst>
          </p:nvPr>
        </p:nvGraphicFramePr>
        <p:xfrm>
          <a:off x="4338719" y="5991225"/>
          <a:ext cx="4968000" cy="923891"/>
        </p:xfrm>
        <a:graphic>
          <a:graphicData uri="http://schemas.openxmlformats.org/drawingml/2006/table">
            <a:tbl>
              <a:tblPr/>
              <a:tblGrid>
                <a:gridCol w="9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495"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latin typeface="Arial" pitchFamily="34" charset="0"/>
                          <a:cs typeface="Arial" pitchFamily="34" charset="0"/>
                        </a:rPr>
                        <a:t> Artikel-Nr.</a:t>
                      </a:r>
                    </a:p>
                  </a:txBody>
                  <a:tcPr marL="4798" marR="4798" marT="4798" marB="47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0" dirty="0">
                          <a:latin typeface="Arial" pitchFamily="34" charset="0"/>
                          <a:cs typeface="Arial" pitchFamily="34" charset="0"/>
                        </a:rPr>
                        <a:t>Beschreibung</a:t>
                      </a:r>
                    </a:p>
                  </a:txBody>
                  <a:tcPr marL="4798" marR="4798" marT="4798" marB="479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latin typeface="Arial" pitchFamily="34" charset="0"/>
                          <a:cs typeface="Arial" pitchFamily="34" charset="0"/>
                        </a:rPr>
                        <a:t>EAN-Code</a:t>
                      </a:r>
                    </a:p>
                  </a:txBody>
                  <a:tcPr marL="4798" marR="4798" marT="4798" marB="479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75">
                <a:tc>
                  <a:txBody>
                    <a:bodyPr/>
                    <a:lstStyle/>
                    <a:p>
                      <a:pPr algn="ctr"/>
                      <a:r>
                        <a:rPr lang="de-DE" sz="900" dirty="0">
                          <a:latin typeface="Arial" pitchFamily="34" charset="0"/>
                          <a:cs typeface="Arial" pitchFamily="34" charset="0"/>
                        </a:rPr>
                        <a:t> DT70734T-QZ</a:t>
                      </a:r>
                    </a:p>
                  </a:txBody>
                  <a:tcPr marL="4798" marR="4798" marT="4798" marB="47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95507" rtl="0" eaLnBrk="1" latinLnBrk="0" hangingPunct="1"/>
                      <a:r>
                        <a:rPr lang="de-DE" sz="9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25mm: </a:t>
                      </a:r>
                      <a:r>
                        <a:rPr lang="de-DE" sz="9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1x T10 / 1x T15 / 1x T20 / 1x T25 / 1x T30 / 1x T20H  / 1x T25H, </a:t>
                      </a:r>
                    </a:p>
                    <a:p>
                      <a:pPr marL="0" algn="l" defTabSz="995507" rtl="0" eaLnBrk="1" latinLnBrk="0" hangingPunct="1"/>
                      <a:r>
                        <a:rPr lang="de-DE" sz="9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57mm</a:t>
                      </a:r>
                      <a:r>
                        <a:rPr lang="de-DE" sz="9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 1x Ph2 / 1x Pz2 / 1x Pz3 /  2x T10 / 3x T15 / 7x T20 / 5x T25 / 1x T30</a:t>
                      </a:r>
                    </a:p>
                    <a:p>
                      <a:pPr marL="0" algn="l" defTabSz="995507" rtl="0" eaLnBrk="1" latinLnBrk="0" hangingPunct="1"/>
                      <a:r>
                        <a:rPr lang="de-DE" sz="9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Magnet-</a:t>
                      </a:r>
                      <a:r>
                        <a:rPr lang="de-DE" sz="900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Bitring</a:t>
                      </a:r>
                      <a:endParaRPr lang="de-DE" sz="9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798" marR="4798" marT="4798" marB="479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latin typeface="Arial" pitchFamily="34" charset="0"/>
                          <a:cs typeface="Arial" pitchFamily="34" charset="0"/>
                        </a:rPr>
                        <a:t>5035048503881</a:t>
                      </a:r>
                    </a:p>
                  </a:txBody>
                  <a:tcPr marL="4798" marR="4798" marT="4798" marB="479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" name="Rechteck 35"/>
          <p:cNvSpPr/>
          <p:nvPr/>
        </p:nvSpPr>
        <p:spPr>
          <a:xfrm>
            <a:off x="-3329" y="123825"/>
            <a:ext cx="3277235" cy="1219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2" descr="G:\ELU\#2 - BILDER -+- ARCHIV_DeWALT\03. LOGOS\01. DeWALT\DEWALT LOGO\DEWALT schwarz-weis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4781" y="428625"/>
            <a:ext cx="2613538" cy="672253"/>
          </a:xfrm>
          <a:prstGeom prst="rect">
            <a:avLst/>
          </a:prstGeom>
          <a:noFill/>
        </p:spPr>
      </p:pic>
      <p:pic>
        <p:nvPicPr>
          <p:cNvPr id="46" name="Picture 5" descr="G:\ELU\#2 - BILDER -+- ARCHIV_DeWALT\03. LOGOS\01. DeWALT\Zubehör Logos\FINAL EXTREME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740" y="1724025"/>
            <a:ext cx="1283179" cy="270665"/>
          </a:xfrm>
          <a:prstGeom prst="rect">
            <a:avLst/>
          </a:prstGeom>
          <a:noFill/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6D6C564-6BF5-45DE-BC43-FF09368F0409}"/>
              </a:ext>
            </a:extLst>
          </p:cNvPr>
          <p:cNvGrpSpPr/>
          <p:nvPr/>
        </p:nvGrpSpPr>
        <p:grpSpPr>
          <a:xfrm>
            <a:off x="213148" y="5610225"/>
            <a:ext cx="2578851" cy="1245521"/>
            <a:chOff x="5656869" y="838978"/>
            <a:chExt cx="2578851" cy="12455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43FBAF-7B97-4506-BA53-7D7F04853265}"/>
                </a:ext>
              </a:extLst>
            </p:cNvPr>
            <p:cNvSpPr txBox="1"/>
            <p:nvPr/>
          </p:nvSpPr>
          <p:spPr>
            <a:xfrm>
              <a:off x="5804520" y="1561279"/>
              <a:ext cx="2431200" cy="523220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/>
                <a:t>Kompatibel mit </a:t>
              </a:r>
            </a:p>
            <a:p>
              <a:pPr algn="ctr"/>
              <a:r>
                <a:rPr lang="de-DE" sz="1400" dirty="0"/>
                <a:t>T </a:t>
              </a:r>
              <a:r>
                <a:rPr lang="de-DE" sz="1400"/>
                <a:t>STAK-Caddy DT70716-QZ</a:t>
              </a:r>
              <a:endParaRPr lang="de-DE" sz="1400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995D38C-212D-46F7-90BC-E89B336B4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656869" y="838978"/>
              <a:ext cx="1244971" cy="918099"/>
            </a:xfrm>
            <a:prstGeom prst="rect">
              <a:avLst/>
            </a:prstGeom>
          </p:spPr>
        </p:pic>
      </p:grpSp>
      <p:pic>
        <p:nvPicPr>
          <p:cNvPr id="29" name="Grafik 37">
            <a:extLst>
              <a:ext uri="{FF2B5EF4-FFF2-40B4-BE49-F238E27FC236}">
                <a16:creationId xmlns:a16="http://schemas.microsoft.com/office/drawing/2014/main" id="{6892956B-3F88-4BFB-87EA-99B9279DCB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40" y="2028825"/>
            <a:ext cx="988279" cy="494140"/>
          </a:xfrm>
          <a:prstGeom prst="rect">
            <a:avLst/>
          </a:prstGeom>
        </p:spPr>
      </p:pic>
      <p:pic>
        <p:nvPicPr>
          <p:cNvPr id="30" name="Grafik 38">
            <a:extLst>
              <a:ext uri="{FF2B5EF4-FFF2-40B4-BE49-F238E27FC236}">
                <a16:creationId xmlns:a16="http://schemas.microsoft.com/office/drawing/2014/main" id="{C5CC42B3-A586-4931-8481-256A38EC77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0" y="2587983"/>
            <a:ext cx="978379" cy="520644"/>
          </a:xfrm>
          <a:prstGeom prst="rect">
            <a:avLst/>
          </a:prstGeom>
        </p:spPr>
      </p:pic>
      <p:sp>
        <p:nvSpPr>
          <p:cNvPr id="31" name="Textfeld 64">
            <a:extLst>
              <a:ext uri="{FF2B5EF4-FFF2-40B4-BE49-F238E27FC236}">
                <a16:creationId xmlns:a16="http://schemas.microsoft.com/office/drawing/2014/main" id="{BB19DD48-B5FD-46D3-BB21-42061CAFAE04}"/>
              </a:ext>
            </a:extLst>
          </p:cNvPr>
          <p:cNvSpPr txBox="1"/>
          <p:nvPr/>
        </p:nvSpPr>
        <p:spPr>
          <a:xfrm>
            <a:off x="7554118" y="2409825"/>
            <a:ext cx="2438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latin typeface="Arial" pitchFamily="34" charset="0"/>
                <a:cs typeface="Arial" pitchFamily="34" charset="0"/>
              </a:rPr>
              <a:t>Formschlüssiger Sitz des Bits 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in der Schraube eliminiert Durchdrehen und bietet einen besseren Halt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Gerade Verbindung 54">
            <a:extLst>
              <a:ext uri="{FF2B5EF4-FFF2-40B4-BE49-F238E27FC236}">
                <a16:creationId xmlns:a16="http://schemas.microsoft.com/office/drawing/2014/main" id="{1F551B4B-0563-4C0B-8D63-203CD49DA7ED}"/>
              </a:ext>
            </a:extLst>
          </p:cNvPr>
          <p:cNvCxnSpPr/>
          <p:nvPr/>
        </p:nvCxnSpPr>
        <p:spPr>
          <a:xfrm flipV="1">
            <a:off x="7477919" y="2468057"/>
            <a:ext cx="0" cy="46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67">
            <a:extLst>
              <a:ext uri="{FF2B5EF4-FFF2-40B4-BE49-F238E27FC236}">
                <a16:creationId xmlns:a16="http://schemas.microsoft.com/office/drawing/2014/main" id="{CFD79B3D-1135-4A5C-8730-93048EB3560E}"/>
              </a:ext>
            </a:extLst>
          </p:cNvPr>
          <p:cNvCxnSpPr/>
          <p:nvPr/>
        </p:nvCxnSpPr>
        <p:spPr>
          <a:xfrm flipV="1">
            <a:off x="7485387" y="189742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68">
            <a:extLst>
              <a:ext uri="{FF2B5EF4-FFF2-40B4-BE49-F238E27FC236}">
                <a16:creationId xmlns:a16="http://schemas.microsoft.com/office/drawing/2014/main" id="{B317A291-D8CB-4835-9D9E-5F41E06162D7}"/>
              </a:ext>
            </a:extLst>
          </p:cNvPr>
          <p:cNvSpPr txBox="1"/>
          <p:nvPr/>
        </p:nvSpPr>
        <p:spPr>
          <a:xfrm>
            <a:off x="7554118" y="1885387"/>
            <a:ext cx="24383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itchFamily="34" charset="0"/>
                <a:cs typeface="Arial" pitchFamily="34" charset="0"/>
              </a:rPr>
              <a:t>Optimale Bit-Flexibilität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 für maximale Lebensdauer bei hohen Drehmomenten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Gerade Verbindung 63">
            <a:extLst>
              <a:ext uri="{FF2B5EF4-FFF2-40B4-BE49-F238E27FC236}">
                <a16:creationId xmlns:a16="http://schemas.microsoft.com/office/drawing/2014/main" id="{DE95D374-0D40-44F3-B5D2-33E5BE97986C}"/>
              </a:ext>
            </a:extLst>
          </p:cNvPr>
          <p:cNvCxnSpPr/>
          <p:nvPr/>
        </p:nvCxnSpPr>
        <p:spPr>
          <a:xfrm flipH="1">
            <a:off x="4429919" y="2257425"/>
            <a:ext cx="30554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6">
            <a:extLst>
              <a:ext uri="{FF2B5EF4-FFF2-40B4-BE49-F238E27FC236}">
                <a16:creationId xmlns:a16="http://schemas.microsoft.com/office/drawing/2014/main" id="{84C24FE6-5661-4E87-8957-899BE248CA6E}"/>
              </a:ext>
            </a:extLst>
          </p:cNvPr>
          <p:cNvCxnSpPr/>
          <p:nvPr/>
        </p:nvCxnSpPr>
        <p:spPr>
          <a:xfrm flipH="1">
            <a:off x="4658519" y="2931193"/>
            <a:ext cx="2831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feld 64">
            <a:extLst>
              <a:ext uri="{FF2B5EF4-FFF2-40B4-BE49-F238E27FC236}">
                <a16:creationId xmlns:a16="http://schemas.microsoft.com/office/drawing/2014/main" id="{8B46DAF1-E43C-47E9-BC27-1ABE72AE979F}"/>
              </a:ext>
            </a:extLst>
          </p:cNvPr>
          <p:cNvSpPr txBox="1"/>
          <p:nvPr/>
        </p:nvSpPr>
        <p:spPr>
          <a:xfrm>
            <a:off x="7562144" y="3119689"/>
            <a:ext cx="2438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Optimierte Torsionzone, maximierte Lebensdauer und Drehkraft bei </a:t>
            </a:r>
            <a:r>
              <a:rPr lang="de-DE" sz="1000" b="1" dirty="0">
                <a:latin typeface="Arial" pitchFamily="34" charset="0"/>
                <a:cs typeface="Arial" pitchFamily="34" charset="0"/>
              </a:rPr>
              <a:t>extremen Anwendungen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feld 64">
            <a:extLst>
              <a:ext uri="{FF2B5EF4-FFF2-40B4-BE49-F238E27FC236}">
                <a16:creationId xmlns:a16="http://schemas.microsoft.com/office/drawing/2014/main" id="{339C0FA3-6195-4BD5-8BA1-6556BE51DD6D}"/>
              </a:ext>
            </a:extLst>
          </p:cNvPr>
          <p:cNvSpPr txBox="1"/>
          <p:nvPr/>
        </p:nvSpPr>
        <p:spPr>
          <a:xfrm>
            <a:off x="7566151" y="3741093"/>
            <a:ext cx="2438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Flexi-Zone </a:t>
            </a:r>
            <a:r>
              <a:rPr lang="de-DE" sz="1000" b="1" dirty="0">
                <a:latin typeface="Arial" pitchFamily="34" charset="0"/>
                <a:cs typeface="Arial" pitchFamily="34" charset="0"/>
              </a:rPr>
              <a:t>reduziert die Belastung 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auf dem Bitkopf und damit die Bruchgefahr des Bits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feld 64">
            <a:extLst>
              <a:ext uri="{FF2B5EF4-FFF2-40B4-BE49-F238E27FC236}">
                <a16:creationId xmlns:a16="http://schemas.microsoft.com/office/drawing/2014/main" id="{A243FF91-7644-47AD-9BDF-1C9424BC0FAB}"/>
              </a:ext>
            </a:extLst>
          </p:cNvPr>
          <p:cNvSpPr txBox="1"/>
          <p:nvPr/>
        </p:nvSpPr>
        <p:spPr>
          <a:xfrm>
            <a:off x="7566151" y="4370427"/>
            <a:ext cx="2438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000" b="1" dirty="0">
                <a:latin typeface="Arial" pitchFamily="34" charset="0"/>
                <a:cs typeface="Arial" pitchFamily="34" charset="0"/>
              </a:rPr>
              <a:t>Verbesserter Drehmoment-Transfer 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auf die Schraube und längere Standzeit durch spezielle Flexi-Zone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Gerade Verbindung 54">
            <a:extLst>
              <a:ext uri="{FF2B5EF4-FFF2-40B4-BE49-F238E27FC236}">
                <a16:creationId xmlns:a16="http://schemas.microsoft.com/office/drawing/2014/main" id="{16CB0A8D-E886-4860-93B7-E9890863A580}"/>
              </a:ext>
            </a:extLst>
          </p:cNvPr>
          <p:cNvCxnSpPr/>
          <p:nvPr/>
        </p:nvCxnSpPr>
        <p:spPr>
          <a:xfrm flipV="1">
            <a:off x="7477919" y="3159793"/>
            <a:ext cx="0" cy="46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6">
            <a:extLst>
              <a:ext uri="{FF2B5EF4-FFF2-40B4-BE49-F238E27FC236}">
                <a16:creationId xmlns:a16="http://schemas.microsoft.com/office/drawing/2014/main" id="{5711CC13-2821-49AB-ACAC-2B9BFB9C7897}"/>
              </a:ext>
            </a:extLst>
          </p:cNvPr>
          <p:cNvCxnSpPr/>
          <p:nvPr/>
        </p:nvCxnSpPr>
        <p:spPr>
          <a:xfrm flipH="1">
            <a:off x="4887119" y="3622929"/>
            <a:ext cx="26028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4">
            <a:extLst>
              <a:ext uri="{FF2B5EF4-FFF2-40B4-BE49-F238E27FC236}">
                <a16:creationId xmlns:a16="http://schemas.microsoft.com/office/drawing/2014/main" id="{7B264B47-1056-4EC3-B6E1-575E43B29BB2}"/>
              </a:ext>
            </a:extLst>
          </p:cNvPr>
          <p:cNvCxnSpPr/>
          <p:nvPr/>
        </p:nvCxnSpPr>
        <p:spPr>
          <a:xfrm flipV="1">
            <a:off x="7477919" y="3768546"/>
            <a:ext cx="0" cy="46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56">
            <a:extLst>
              <a:ext uri="{FF2B5EF4-FFF2-40B4-BE49-F238E27FC236}">
                <a16:creationId xmlns:a16="http://schemas.microsoft.com/office/drawing/2014/main" id="{F0200BB2-BCFA-456E-90B3-E8D7D30D9580}"/>
              </a:ext>
            </a:extLst>
          </p:cNvPr>
          <p:cNvCxnSpPr/>
          <p:nvPr/>
        </p:nvCxnSpPr>
        <p:spPr>
          <a:xfrm flipH="1" flipV="1">
            <a:off x="4887119" y="4238625"/>
            <a:ext cx="26028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54">
            <a:extLst>
              <a:ext uri="{FF2B5EF4-FFF2-40B4-BE49-F238E27FC236}">
                <a16:creationId xmlns:a16="http://schemas.microsoft.com/office/drawing/2014/main" id="{2DC669C3-DC05-4F94-92FF-1C4180B3F587}"/>
              </a:ext>
            </a:extLst>
          </p:cNvPr>
          <p:cNvCxnSpPr/>
          <p:nvPr/>
        </p:nvCxnSpPr>
        <p:spPr>
          <a:xfrm flipV="1">
            <a:off x="7488783" y="4432361"/>
            <a:ext cx="0" cy="46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56">
            <a:extLst>
              <a:ext uri="{FF2B5EF4-FFF2-40B4-BE49-F238E27FC236}">
                <a16:creationId xmlns:a16="http://schemas.microsoft.com/office/drawing/2014/main" id="{E284614E-3DE7-456F-9762-232F7463E510}"/>
              </a:ext>
            </a:extLst>
          </p:cNvPr>
          <p:cNvCxnSpPr/>
          <p:nvPr/>
        </p:nvCxnSpPr>
        <p:spPr>
          <a:xfrm flipH="1">
            <a:off x="4353719" y="4895496"/>
            <a:ext cx="31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0A311D2E-C082-4E03-A160-610496F81F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2919" y="1647825"/>
            <a:ext cx="3383280" cy="338328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38653DE-2F36-4B66-BDF4-153C7ED871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959" y="6885920"/>
            <a:ext cx="2804160" cy="36260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55DC8BC-E8F2-4DF8-A8EB-EC64DCB29AE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3"/>
          <a:stretch/>
        </p:blipFill>
        <p:spPr>
          <a:xfrm>
            <a:off x="479740" y="3936660"/>
            <a:ext cx="1365568" cy="1554480"/>
          </a:xfrm>
          <a:prstGeom prst="rect">
            <a:avLst/>
          </a:prstGeom>
        </p:spPr>
      </p:pic>
      <p:sp>
        <p:nvSpPr>
          <p:cNvPr id="34" name="TextBox 4">
            <a:extLst>
              <a:ext uri="{FF2B5EF4-FFF2-40B4-BE49-F238E27FC236}">
                <a16:creationId xmlns:a16="http://schemas.microsoft.com/office/drawing/2014/main" id="{E3289F9B-11A8-48B1-A911-86C349F8EF02}"/>
              </a:ext>
            </a:extLst>
          </p:cNvPr>
          <p:cNvSpPr txBox="1"/>
          <p:nvPr/>
        </p:nvSpPr>
        <p:spPr>
          <a:xfrm>
            <a:off x="1725526" y="5316294"/>
            <a:ext cx="1920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Versandeinheit: 5 Stück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Benutzerdefiniert</PresentationFormat>
  <Paragraphs>19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Larissa-Design</vt:lpstr>
      <vt:lpstr>PowerPoint-Präsentation</vt:lpstr>
    </vt:vector>
  </TitlesOfParts>
  <Company>Stanley Black &amp; Decker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jxv0117</dc:creator>
  <cp:lastModifiedBy>Lentchat, Celine</cp:lastModifiedBy>
  <cp:revision>565</cp:revision>
  <cp:lastPrinted>2018-05-23T15:01:33Z</cp:lastPrinted>
  <dcterms:created xsi:type="dcterms:W3CDTF">2014-06-03T11:54:52Z</dcterms:created>
  <dcterms:modified xsi:type="dcterms:W3CDTF">2021-12-17T08:50:23Z</dcterms:modified>
</cp:coreProperties>
</file>